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78" r:id="rId4"/>
    <p:sldId id="281" r:id="rId5"/>
    <p:sldId id="284" r:id="rId6"/>
    <p:sldId id="258" r:id="rId7"/>
    <p:sldId id="259" r:id="rId8"/>
    <p:sldId id="260" r:id="rId9"/>
    <p:sldId id="285" r:id="rId10"/>
    <p:sldId id="276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89" r:id="rId22"/>
    <p:sldId id="291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presProps" Target="presProp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notesMaster" Target="notesMasters/notesMaster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theme" Target="theme/theme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9C361-9DB9-4386-8763-FD3F76FBEC7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49E4C-261E-487E-9F22-3C95CB432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6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63DA5-B2CD-4276-B514-89AB1D9732B7}" type="slidenum">
              <a:rPr lang="ar-IQ" smtClean="0"/>
              <a:pPr>
                <a:defRPr/>
              </a:pPr>
              <a:t>11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5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7A91F-99D7-416C-9A6D-33099A758423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82CF1-26B4-4B7F-9D84-2C5AF11F3290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3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259C-2996-4279-8D38-65A6EE32777B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0F7A-78A9-480E-818A-8B60EA41B270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4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CC7B-3EA4-4494-99B7-47CAF102FA3F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CD91-D58C-4DE2-934C-3BBA74950BAD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05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B9DA2-46D1-4420-B128-BC7393E4A5FA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BFA7-1533-4625-B684-359EE96DE68B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2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EDA29-641E-41FA-9418-7B0248A1326C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C3AD-51C9-4DD2-8B59-78D06F3FE9E1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83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33A4-0A06-4701-9F97-91CD8E7B5D25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D47B-E05E-43C6-8511-4A1401C0FDE8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9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DE53-62FF-4143-A8ED-96AC5DA2D2EB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26A8-22A8-408F-9C36-6F321B5A369C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51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76F00-EF67-4379-B76C-40AC00EC69A9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B08F-7588-4AC3-BB74-94D595578295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5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مثلث قائم الزاوية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CC54-FC75-41EB-8737-C3B4114A5644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0F516-60E2-4191-B1F1-9D888E4A2409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54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3329-2079-4D0D-8859-29354E3A78AA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90EA-212B-4018-88DD-46B59BFE5F4F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05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779B-3533-4B54-84DC-864F5C49AFCE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A2C0-D5DD-4192-B4DF-A7AEDA0A2F1E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3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3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4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CCEB-328C-4FD7-8961-2B1ADEA24A0C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7BE70-C459-43B7-8EE0-F757E9038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5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rtl="1">
              <a:defRPr/>
            </a:pPr>
            <a:fld id="{379489BE-6ED9-4737-BAAC-BFBE4DFA63F4}" type="datetime1">
              <a:rPr lang="ar-SA" smtClean="0">
                <a:solidFill>
                  <a:srgbClr val="04617B">
                    <a:shade val="90000"/>
                  </a:srgbClr>
                </a:solidFill>
              </a:rPr>
              <a:pPr rtl="1">
                <a:defRPr/>
              </a:pPr>
              <a:t>20/02/1445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rtl="1">
              <a:defRPr/>
            </a:pPr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rtl="1">
              <a:defRPr/>
            </a:pPr>
            <a:fld id="{0EFEE8D3-A8EA-44C2-AA2C-E7E8BC3E2AFC}" type="slidenum">
              <a:rPr lang="ar-SA">
                <a:solidFill>
                  <a:srgbClr val="04617B">
                    <a:shade val="90000"/>
                  </a:srgbClr>
                </a:solidFill>
              </a:rPr>
              <a:pPr rtl="1">
                <a:defRPr/>
              </a:pPr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6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7158" y="1500174"/>
            <a:ext cx="853310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Cellular reaction to an injury(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lec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 2 )</a:t>
            </a:r>
            <a:endParaRPr lang="ar-SA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428728" y="3484564"/>
            <a:ext cx="63532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Dr.SUADAD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ASIM  </a:t>
            </a:r>
            <a:endParaRPr lang="ar-SA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8488576"/>
      </p:ext>
    </p:extLst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19704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857250" algn="l"/>
                <a:tab pos="1879600" algn="l"/>
                <a:tab pos="4714875" algn="ctr"/>
                <a:tab pos="6480175" algn="r"/>
                <a:tab pos="8897938" algn="l"/>
              </a:tabLst>
            </a:pPr>
            <a:r>
              <a:rPr lang="en-US" sz="2200" dirty="0">
                <a:solidFill>
                  <a:srgbClr val="FF0000"/>
                </a:solidFill>
                <a:cs typeface="Times New Roman" pitchFamily="18" charset="0"/>
              </a:rPr>
              <a:t>Ultra structural changes  </a:t>
            </a:r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51626"/>
              </p:ext>
            </p:extLst>
          </p:nvPr>
        </p:nvGraphicFramePr>
        <p:xfrm>
          <a:off x="395536" y="692696"/>
          <a:ext cx="8248402" cy="5928360"/>
        </p:xfrm>
        <a:graphic>
          <a:graphicData uri="http://schemas.openxmlformats.org/drawingml/2006/table">
            <a:tbl>
              <a:tblPr rtl="1"/>
              <a:tblGrid>
                <a:gridCol w="412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811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Irreversible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1. Sever Mitochondrial damage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with Vacuolization and accumulation of Ca+2 rich densities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2. extreme damage to plasma membrane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With loss of cellular contents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3.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swelling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rupture with liberation of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lysosomal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enzymes  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RNases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,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DNases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,proteases &amp;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glucosidases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→ extensive digestion of both cytoplasmic and </a:t>
                      </a:r>
                      <a:endParaRPr kumimoji="0" lang="ar-IQ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nuclear component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Autolysis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4.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formation of myelin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figure,the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dead cells finally becomes replaced by large masses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composed of phospholipids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5.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lysis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of E R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6.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Nuclear changes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*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pyknosis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(condensation of chromatin)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*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Karyorrhexis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(fragmentation )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*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Karyolysis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lysis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)         </a:t>
                      </a: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Reversible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1. Mitochondrial swelling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with Ca+2 small Densities cause ↓ in mitochondrial function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2.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Cellular swelling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hydropic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degeneration)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formation of cell surface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blebs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4.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Clumping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of nuclear chromatin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5.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Detachment of ribosomes with endoplasmic reticulum swelling   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57250" algn="l"/>
                          <a:tab pos="1878013" algn="l"/>
                          <a:tab pos="4714875" algn="ctr"/>
                          <a:tab pos="6478588" algn="r"/>
                          <a:tab pos="8897938" algn="l"/>
                        </a:tabLst>
                      </a:pPr>
                      <a:r>
                        <a:rPr kumimoji="0" 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ajalla UI"/>
                          <a:cs typeface="Times New Roman" pitchFamily="18" charset="0"/>
                        </a:rPr>
                        <a:t>   </a:t>
                      </a: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ajalla UI"/>
                        <a:cs typeface="Times New Roman" pitchFamily="18" charset="0"/>
                      </a:endParaRPr>
                    </a:p>
                  </a:txBody>
                  <a:tcPr marL="32084" marR="320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78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 cstate="print"/>
          <a:srcRect l="29492" t="20703" r="8252" b="18750"/>
          <a:stretch>
            <a:fillRect/>
          </a:stretch>
        </p:blipFill>
        <p:spPr bwMode="auto">
          <a:xfrm>
            <a:off x="159732" y="0"/>
            <a:ext cx="8984268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58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395536" y="1305600"/>
            <a:ext cx="8001000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  <a:tabLst>
                <a:tab pos="6003925" algn="l"/>
              </a:tabLst>
            </a:pP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ar-IQ" sz="2000" b="1" u="sng" dirty="0">
                <a:solidFill>
                  <a:srgbClr val="9900CC"/>
                </a:solidFill>
                <a:cs typeface="Arial" pitchFamily="34" charset="0"/>
              </a:rPr>
              <a:t>  </a:t>
            </a:r>
            <a:r>
              <a:rPr lang="en-US" sz="2000" b="1" u="sng" dirty="0">
                <a:cs typeface="Arial" pitchFamily="34" charset="0"/>
              </a:rPr>
              <a:t>Occurs as :</a:t>
            </a:r>
            <a:endParaRPr lang="en-US" sz="1100" b="1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000" b="1" i="1" dirty="0" err="1">
                <a:cs typeface="Arial" pitchFamily="34" charset="0"/>
              </a:rPr>
              <a:t>A.Necrosis</a:t>
            </a:r>
            <a:r>
              <a:rPr lang="en-US" sz="2000" b="1" i="1" dirty="0">
                <a:cs typeface="Arial" pitchFamily="34" charset="0"/>
              </a:rPr>
              <a:t>           </a:t>
            </a:r>
            <a:r>
              <a:rPr lang="en-US" sz="2000" b="1" i="1" dirty="0" err="1">
                <a:cs typeface="Arial" pitchFamily="34" charset="0"/>
              </a:rPr>
              <a:t>B.Apoptosis</a:t>
            </a:r>
            <a:r>
              <a:rPr lang="en-US" sz="2000" b="1" i="1" dirty="0">
                <a:solidFill>
                  <a:srgbClr val="9900CC"/>
                </a:solidFill>
                <a:cs typeface="Arial" pitchFamily="34" charset="0"/>
              </a:rPr>
              <a:t>.</a:t>
            </a:r>
            <a:r>
              <a:rPr lang="ar-IQ" sz="2000" b="1" i="1" dirty="0">
                <a:solidFill>
                  <a:srgbClr val="9900CC"/>
                </a:solidFill>
                <a:cs typeface="Arial" pitchFamily="34" charset="0"/>
              </a:rPr>
              <a:t> </a:t>
            </a: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endParaRPr lang="en-US" sz="2000" b="1" i="1" dirty="0">
              <a:solidFill>
                <a:srgbClr val="9900CC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400" b="1" i="1" dirty="0" err="1">
                <a:solidFill>
                  <a:srgbClr val="FF0000"/>
                </a:solidFill>
                <a:cs typeface="Arial" pitchFamily="34" charset="0"/>
              </a:rPr>
              <a:t>A.</a:t>
            </a:r>
            <a:r>
              <a:rPr lang="en-US" sz="2000" b="1" i="1" u="sng" dirty="0" err="1">
                <a:solidFill>
                  <a:srgbClr val="FF0000"/>
                </a:solidFill>
                <a:cs typeface="Arial" pitchFamily="34" charset="0"/>
              </a:rPr>
              <a:t>Necrosis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sequence of morphological changes that follow</a:t>
            </a: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400" dirty="0">
                <a:solidFill>
                  <a:srgbClr val="CC00CC"/>
                </a:solidFill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cell death in </a:t>
            </a:r>
            <a:r>
              <a:rPr lang="en-US" sz="2400" u="sng" dirty="0">
                <a:solidFill>
                  <a:srgbClr val="C00000"/>
                </a:solidFill>
                <a:cs typeface="Arial" pitchFamily="34" charset="0"/>
              </a:rPr>
              <a:t>living tissue</a:t>
            </a:r>
            <a:r>
              <a:rPr lang="en-US" sz="2400" dirty="0">
                <a:solidFill>
                  <a:srgbClr val="CC00CC"/>
                </a:solidFill>
                <a:cs typeface="Arial" pitchFamily="34" charset="0"/>
              </a:rPr>
              <a:t>. </a:t>
            </a:r>
            <a:r>
              <a:rPr lang="en-US" sz="2400" dirty="0">
                <a:cs typeface="Arial" pitchFamily="34" charset="0"/>
              </a:rPr>
              <a:t>It affects </a:t>
            </a:r>
            <a:r>
              <a:rPr lang="en-US" sz="2400" u="sng" dirty="0">
                <a:solidFill>
                  <a:srgbClr val="C00000"/>
                </a:solidFill>
                <a:cs typeface="Arial" pitchFamily="34" charset="0"/>
              </a:rPr>
              <a:t>groups of cells</a:t>
            </a:r>
            <a:r>
              <a:rPr lang="en-US" sz="240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and</a:t>
            </a:r>
            <a:r>
              <a:rPr lang="en-US" sz="2400" dirty="0">
                <a:solidFill>
                  <a:srgbClr val="CC00CC"/>
                </a:solidFill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always is associated with </a:t>
            </a:r>
            <a:r>
              <a:rPr lang="en-US" sz="2400" u="sng" dirty="0">
                <a:solidFill>
                  <a:srgbClr val="C00000"/>
                </a:solidFill>
                <a:cs typeface="Arial" pitchFamily="34" charset="0"/>
              </a:rPr>
              <a:t>inflammation </a:t>
            </a:r>
            <a:r>
              <a:rPr lang="en-US" sz="2400" dirty="0">
                <a:solidFill>
                  <a:srgbClr val="CC00CC"/>
                </a:solidFill>
                <a:cs typeface="Arial" pitchFamily="34" charset="0"/>
              </a:rPr>
              <a:t> (</a:t>
            </a:r>
            <a:r>
              <a:rPr lang="en-US" sz="2400" dirty="0">
                <a:cs typeface="Arial" pitchFamily="34" charset="0"/>
              </a:rPr>
              <a:t>the leaked cellular contents </a:t>
            </a:r>
            <a:r>
              <a:rPr lang="en-US" sz="2400" dirty="0" err="1">
                <a:cs typeface="Arial" pitchFamily="34" charset="0"/>
              </a:rPr>
              <a:t>elict</a:t>
            </a:r>
            <a:r>
              <a:rPr lang="en-US" sz="2400" dirty="0">
                <a:cs typeface="Arial" pitchFamily="34" charset="0"/>
              </a:rPr>
              <a:t> a local host  reaction called inflammation in an attempt to eliminate the dead cells )</a:t>
            </a:r>
          </a:p>
          <a:p>
            <a:pPr algn="l" rtl="0" eaLnBrk="0" hangingPunct="0">
              <a:lnSpc>
                <a:spcPct val="150000"/>
              </a:lnSpc>
              <a:tabLst>
                <a:tab pos="6003925" algn="l"/>
              </a:tabLst>
            </a:pPr>
            <a:endParaRPr lang="en-US" dirty="0"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14282" y="714356"/>
            <a:ext cx="834234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Irreversible cell injury (cell death)</a:t>
            </a:r>
            <a:endParaRPr lang="ar-S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7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357188" y="746052"/>
            <a:ext cx="835818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  <a:tabLst>
                <a:tab pos="6003925" algn="l"/>
              </a:tabLst>
            </a:pPr>
            <a:r>
              <a:rPr lang="en-US" sz="2000" u="sng" dirty="0">
                <a:cs typeface="Times New Roman" pitchFamily="18" charset="0"/>
              </a:rPr>
              <a:t>Morphological features of necrosis</a:t>
            </a:r>
            <a:r>
              <a:rPr lang="en-US" sz="2000" dirty="0">
                <a:cs typeface="Times New Roman" pitchFamily="18" charset="0"/>
              </a:rPr>
              <a:t>     </a:t>
            </a:r>
            <a:endParaRPr lang="en-US" sz="1200" dirty="0">
              <a:cs typeface="Times New Roman" pitchFamily="18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en-US" sz="2000" u="sng" dirty="0" err="1">
                <a:solidFill>
                  <a:srgbClr val="FF0000"/>
                </a:solidFill>
                <a:cs typeface="Times New Roman" pitchFamily="18" charset="0"/>
              </a:rPr>
              <a:t>Cytoplasmic</a:t>
            </a:r>
            <a:r>
              <a:rPr lang="en-US" sz="2000" u="sng" dirty="0">
                <a:solidFill>
                  <a:srgbClr val="FF0000"/>
                </a:solidFill>
                <a:cs typeface="Times New Roman" pitchFamily="18" charset="0"/>
              </a:rPr>
              <a:t> changes </a:t>
            </a:r>
            <a:endParaRPr lang="en-US" sz="12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000" dirty="0">
                <a:cs typeface="Arial" pitchFamily="34" charset="0"/>
              </a:rPr>
              <a:t>1. Homogenous</a:t>
            </a:r>
            <a:endParaRPr lang="en-US" sz="12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000" dirty="0">
                <a:cs typeface="Arial" pitchFamily="34" charset="0"/>
              </a:rPr>
              <a:t>2. Intensely </a:t>
            </a:r>
            <a:r>
              <a:rPr lang="en-US" sz="2000" dirty="0" err="1">
                <a:cs typeface="Arial" pitchFamily="34" charset="0"/>
              </a:rPr>
              <a:t>eosinophlic</a:t>
            </a:r>
            <a:endParaRPr lang="en-US" sz="12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000" dirty="0">
                <a:cs typeface="Arial" pitchFamily="34" charset="0"/>
              </a:rPr>
              <a:t>3. some times vacuolization or calcification </a:t>
            </a:r>
            <a:endParaRPr lang="en-US" sz="12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*</a:t>
            </a:r>
            <a:r>
              <a:rPr lang="en-US" sz="2000" u="sng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000" u="sng" dirty="0">
                <a:solidFill>
                  <a:srgbClr val="FF0000"/>
                </a:solidFill>
                <a:cs typeface="Arial" pitchFamily="34" charset="0"/>
              </a:rPr>
              <a:t>Nuclear changes</a:t>
            </a: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endParaRPr lang="en-US" sz="12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000" dirty="0" err="1">
                <a:cs typeface="Arial" pitchFamily="34" charset="0"/>
              </a:rPr>
              <a:t>pyknosis</a:t>
            </a:r>
            <a:r>
              <a:rPr lang="en-US" sz="2000" dirty="0">
                <a:cs typeface="Arial" pitchFamily="34" charset="0"/>
              </a:rPr>
              <a:t> (nuclear shrinkage and increased </a:t>
            </a:r>
            <a:r>
              <a:rPr lang="en-US" sz="2000" dirty="0" err="1">
                <a:cs typeface="Arial" pitchFamily="34" charset="0"/>
              </a:rPr>
              <a:t>basophilia</a:t>
            </a:r>
            <a:r>
              <a:rPr lang="en-US" sz="2000" dirty="0">
                <a:cs typeface="Arial" pitchFamily="34" charset="0"/>
              </a:rPr>
              <a:t> with condensation of chromatin)</a:t>
            </a: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000" dirty="0">
                <a:cs typeface="Arial" pitchFamily="34" charset="0"/>
              </a:rPr>
              <a:t>2 . </a:t>
            </a:r>
            <a:r>
              <a:rPr lang="en-US" sz="2000" dirty="0" err="1">
                <a:cs typeface="Arial" pitchFamily="34" charset="0"/>
              </a:rPr>
              <a:t>Karyorrhexis</a:t>
            </a:r>
            <a:r>
              <a:rPr lang="en-US" sz="2000" dirty="0">
                <a:cs typeface="Arial" pitchFamily="34" charset="0"/>
              </a:rPr>
              <a:t> (fragmentation).</a:t>
            </a: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sz="2000" dirty="0">
                <a:cs typeface="Arial" pitchFamily="34" charset="0"/>
              </a:rPr>
              <a:t>3. </a:t>
            </a:r>
            <a:r>
              <a:rPr lang="en-US" sz="2000" dirty="0" err="1">
                <a:cs typeface="Arial" pitchFamily="34" charset="0"/>
              </a:rPr>
              <a:t>karyolysis</a:t>
            </a:r>
            <a:r>
              <a:rPr lang="en-US" sz="2000" dirty="0">
                <a:cs typeface="Arial" pitchFamily="34" charset="0"/>
              </a:rPr>
              <a:t> (dissolution or </a:t>
            </a:r>
            <a:r>
              <a:rPr lang="en-US" sz="2000" dirty="0" err="1">
                <a:cs typeface="Arial" pitchFamily="34" charset="0"/>
              </a:rPr>
              <a:t>lysis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algn="l" rtl="0" eaLnBrk="0" hangingPunct="0">
              <a:lnSpc>
                <a:spcPct val="150000"/>
              </a:lnSpc>
              <a:tabLst>
                <a:tab pos="6003925" algn="l"/>
              </a:tabLst>
            </a:pPr>
            <a:endParaRPr 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33452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315416"/>
            <a:ext cx="8676456" cy="53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95999"/>
            <a:ext cx="9002092" cy="162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62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641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dirty="0"/>
              <a:t>Types of necrosis</a:t>
            </a:r>
          </a:p>
          <a:p>
            <a:pPr algn="l" rtl="0"/>
            <a:br>
              <a:rPr lang="en-US" sz="2400" dirty="0"/>
            </a:br>
            <a:r>
              <a:rPr lang="en-US" sz="2400" dirty="0">
                <a:solidFill>
                  <a:srgbClr val="FF0000"/>
                </a:solidFill>
              </a:rPr>
              <a:t>1-Coagulative necrosis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 occurs due sudden cut of blood supply</a:t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The tissue retained the same architecture with loss of    </a:t>
            </a:r>
            <a:r>
              <a:rPr lang="en-US" sz="2000" dirty="0" err="1"/>
              <a:t>of</a:t>
            </a:r>
            <a:r>
              <a:rPr lang="en-US" sz="2000" dirty="0"/>
              <a:t> both nuclear and cytoplasmic details and is a</a:t>
            </a:r>
          </a:p>
          <a:p>
            <a:pPr algn="l" rtl="0"/>
            <a:r>
              <a:rPr lang="en-US" sz="2000" dirty="0"/>
              <a:t>characteristic of infarcts in all solid organs except brain</a:t>
            </a:r>
          </a:p>
          <a:p>
            <a:pPr algn="l" rtl="0"/>
            <a:endParaRPr lang="en-US" sz="2000" dirty="0"/>
          </a:p>
          <a:p>
            <a:pPr algn="l" rtl="0"/>
            <a:br>
              <a:rPr lang="en-US" sz="2000" dirty="0"/>
            </a:br>
            <a:r>
              <a:rPr lang="en-US" sz="2000" dirty="0"/>
              <a:t> </a:t>
            </a:r>
            <a:r>
              <a:rPr lang="en-US" sz="2800" dirty="0"/>
              <a:t>Pathological features</a:t>
            </a:r>
            <a:endParaRPr lang="en-US" sz="2000" dirty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>
                <a:solidFill>
                  <a:srgbClr val="FF0000"/>
                </a:solidFill>
              </a:rPr>
              <a:t>Gross features ( </a:t>
            </a:r>
            <a:r>
              <a:rPr lang="en-US" sz="2000" dirty="0" err="1">
                <a:solidFill>
                  <a:srgbClr val="FF0000"/>
                </a:solidFill>
              </a:rPr>
              <a:t>macroscpical</a:t>
            </a:r>
            <a:r>
              <a:rPr lang="en-US" sz="2000" dirty="0">
                <a:solidFill>
                  <a:srgbClr val="FF0000"/>
                </a:solidFill>
              </a:rPr>
              <a:t>  )</a:t>
            </a:r>
            <a:br>
              <a:rPr lang="en-US" sz="2000" dirty="0"/>
            </a:br>
            <a:r>
              <a:rPr lang="en-US" sz="2000" dirty="0"/>
              <a:t>pale ,firm ,swollen ,later it became ,soft yellow &amp;</a:t>
            </a:r>
            <a:r>
              <a:rPr lang="en-US" sz="2000" dirty="0" err="1"/>
              <a:t>shrinkend</a:t>
            </a:r>
            <a:r>
              <a:rPr lang="en-US" sz="2000" dirty="0"/>
              <a:t> boiled meat like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>
                <a:solidFill>
                  <a:srgbClr val="FF0000"/>
                </a:solidFill>
              </a:rPr>
              <a:t>Histological examination</a:t>
            </a:r>
          </a:p>
          <a:p>
            <a:pPr algn="l" rtl="0"/>
            <a:r>
              <a:rPr lang="en-US" sz="2000" dirty="0"/>
              <a:t>shows loss of nucleus &amp;</a:t>
            </a:r>
            <a:r>
              <a:rPr lang="en-US" sz="2000" dirty="0" err="1"/>
              <a:t>eosinophilic</a:t>
            </a:r>
            <a:r>
              <a:rPr lang="en-US" sz="2000" dirty="0"/>
              <a:t>  cytoplasm ,while the architecture is retained</a:t>
            </a:r>
          </a:p>
          <a:p>
            <a:pPr algn="l" rtl="0"/>
            <a:r>
              <a:rPr lang="en-US" sz="2000" dirty="0"/>
              <a:t>   </a:t>
            </a:r>
            <a:br>
              <a:rPr lang="en-US" sz="2000" dirty="0"/>
            </a:br>
            <a:r>
              <a:rPr lang="en-US" sz="2000" dirty="0" err="1">
                <a:solidFill>
                  <a:srgbClr val="FF0000"/>
                </a:solidFill>
              </a:rPr>
              <a:t>e.g</a:t>
            </a:r>
            <a:r>
              <a:rPr lang="en-US" sz="2000" dirty="0">
                <a:solidFill>
                  <a:srgbClr val="FF0000"/>
                </a:solidFill>
              </a:rPr>
              <a:t> myocardial infarction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7832" t="53711" r="11377" b="14063"/>
          <a:stretch>
            <a:fillRect/>
          </a:stretch>
        </p:blipFill>
        <p:spPr bwMode="auto">
          <a:xfrm>
            <a:off x="5796136" y="476672"/>
            <a:ext cx="3347864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ENAL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15074" y="3214688"/>
            <a:ext cx="2714644" cy="2446337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572000" y="578645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3300"/>
                </a:solidFill>
              </a:rPr>
              <a:t>Wedge shaped area of </a:t>
            </a:r>
            <a:r>
              <a:rPr lang="en-US" sz="1600" b="1" dirty="0" err="1">
                <a:solidFill>
                  <a:srgbClr val="FF3300"/>
                </a:solidFill>
              </a:rPr>
              <a:t>coagulative</a:t>
            </a:r>
            <a:r>
              <a:rPr lang="en-US" sz="1600" b="1" dirty="0">
                <a:solidFill>
                  <a:srgbClr val="FF3300"/>
                </a:solidFill>
              </a:rPr>
              <a:t> necrosis </a:t>
            </a:r>
          </a:p>
          <a:p>
            <a:pPr algn="ctr"/>
            <a:r>
              <a:rPr lang="en-US" sz="1600" b="1" dirty="0">
                <a:solidFill>
                  <a:srgbClr val="FF3300"/>
                </a:solidFill>
              </a:rPr>
              <a:t>in renal cortex</a:t>
            </a:r>
          </a:p>
        </p:txBody>
      </p:sp>
      <p:sp>
        <p:nvSpPr>
          <p:cNvPr id="8" name="مربع نص 7"/>
          <p:cNvSpPr txBox="1"/>
          <p:nvPr/>
        </p:nvSpPr>
        <p:spPr bwMode="auto">
          <a:xfrm>
            <a:off x="7493173" y="1988840"/>
            <a:ext cx="6479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en-US" sz="2600" b="1" dirty="0"/>
              <a:t>M.I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6215074" y="1988840"/>
            <a:ext cx="1221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104873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285721" y="428604"/>
            <a:ext cx="8501092" cy="348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tabLst>
                <a:tab pos="6003925" algn="l"/>
              </a:tabLst>
            </a:pP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2. </a:t>
            </a:r>
            <a:r>
              <a:rPr lang="en-US" sz="2000" u="sng" dirty="0" err="1">
                <a:solidFill>
                  <a:srgbClr val="FF0000"/>
                </a:solidFill>
                <a:cs typeface="Times New Roman" pitchFamily="18" charset="0"/>
              </a:rPr>
              <a:t>Liquefactive</a:t>
            </a:r>
            <a:r>
              <a:rPr lang="en-US" sz="2000" u="sng" dirty="0">
                <a:solidFill>
                  <a:srgbClr val="FF0000"/>
                </a:solidFill>
                <a:cs typeface="Times New Roman" pitchFamily="18" charset="0"/>
              </a:rPr>
              <a:t>  necrosis </a:t>
            </a:r>
            <a:endParaRPr lang="en-US" sz="1100" dirty="0">
              <a:cs typeface="Times New Roman" pitchFamily="18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Is caused by </a:t>
            </a:r>
            <a:r>
              <a:rPr lang="en-US" u="sng" dirty="0">
                <a:solidFill>
                  <a:srgbClr val="C00000"/>
                </a:solidFill>
                <a:cs typeface="Times New Roman" pitchFamily="18" charset="0"/>
              </a:rPr>
              <a:t>focal bacterial 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or fungal infection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, or </a:t>
            </a:r>
            <a:r>
              <a:rPr lang="en-US" u="sng" dirty="0">
                <a:solidFill>
                  <a:srgbClr val="C00000"/>
                </a:solidFill>
                <a:cs typeface="Times New Roman" pitchFamily="18" charset="0"/>
              </a:rPr>
              <a:t>hypoxic </a:t>
            </a:r>
            <a:r>
              <a:rPr lang="en-US" dirty="0">
                <a:solidFill>
                  <a:srgbClr val="C00000"/>
                </a:solidFill>
                <a:cs typeface="Times New Roman" pitchFamily="18" charset="0"/>
              </a:rPr>
              <a:t>death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of cells within central nervous system </a:t>
            </a:r>
            <a:endParaRPr lang="en-US" sz="11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The tissue becomes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liquid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, viscous mass .</a:t>
            </a: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if the process is initiated by acute inflammation ,the material becomes creamy yellow (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Pus)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  <a:endParaRPr lang="en-US" sz="11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Tissue </a:t>
            </a:r>
            <a:r>
              <a:rPr lang="en-US" u="sng" dirty="0">
                <a:solidFill>
                  <a:srgbClr val="0000FF"/>
                </a:solidFill>
                <a:cs typeface="Arial" pitchFamily="34" charset="0"/>
              </a:rPr>
              <a:t>details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and </a:t>
            </a:r>
            <a:r>
              <a:rPr lang="en-US" u="sng" dirty="0">
                <a:solidFill>
                  <a:srgbClr val="0000FF"/>
                </a:solidFill>
                <a:cs typeface="Arial" pitchFamily="34" charset="0"/>
              </a:rPr>
              <a:t>architecture are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lost</a:t>
            </a: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  <a:endParaRPr lang="en-US" sz="1100" dirty="0">
              <a:cs typeface="Arial" pitchFamily="34" charset="0"/>
            </a:endParaRPr>
          </a:p>
        </p:txBody>
      </p:sp>
      <p:pic>
        <p:nvPicPr>
          <p:cNvPr id="59396" name="Picture 5" descr="CNS0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67284" y="3429000"/>
            <a:ext cx="4624316" cy="2786063"/>
          </a:xfrm>
          <a:noFill/>
        </p:spPr>
      </p:pic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4343400" y="6143625"/>
            <a:ext cx="48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3300"/>
                </a:solidFill>
                <a:ea typeface="Batang" pitchFamily="18" charset="-127"/>
              </a:rPr>
              <a:t>Liquefactive</a:t>
            </a:r>
            <a:r>
              <a:rPr lang="en-US" b="1" dirty="0">
                <a:solidFill>
                  <a:srgbClr val="FF3300"/>
                </a:solidFill>
                <a:ea typeface="Batang" pitchFamily="18" charset="-127"/>
              </a:rPr>
              <a:t> Necrosis (an infarct in the brain ,showing dissolution of the  tissue )</a:t>
            </a:r>
          </a:p>
        </p:txBody>
      </p:sp>
    </p:spTree>
    <p:extLst>
      <p:ext uri="{BB962C8B-B14F-4D97-AF65-F5344CB8AC3E}">
        <p14:creationId xmlns:p14="http://schemas.microsoft.com/office/powerpoint/2010/main" val="266174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مستطيل 3"/>
          <p:cNvSpPr>
            <a:spLocks noChangeArrowheads="1"/>
          </p:cNvSpPr>
          <p:nvPr/>
        </p:nvSpPr>
        <p:spPr bwMode="auto">
          <a:xfrm>
            <a:off x="395536" y="764704"/>
            <a:ext cx="803408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3. </a:t>
            </a:r>
            <a:r>
              <a:rPr lang="en-US" sz="2000" u="sng" dirty="0" err="1">
                <a:solidFill>
                  <a:srgbClr val="FF0000"/>
                </a:solidFill>
                <a:cs typeface="Arial" pitchFamily="34" charset="0"/>
              </a:rPr>
              <a:t>Caseous</a:t>
            </a:r>
            <a:r>
              <a:rPr lang="en-US" sz="2000" u="sng" dirty="0">
                <a:solidFill>
                  <a:srgbClr val="FF0000"/>
                </a:solidFill>
                <a:cs typeface="Arial" pitchFamily="34" charset="0"/>
              </a:rPr>
              <a:t> necrosis</a:t>
            </a: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it is most often seen in </a:t>
            </a:r>
            <a:r>
              <a:rPr lang="en-US" u="sng" dirty="0" err="1">
                <a:solidFill>
                  <a:srgbClr val="C00000"/>
                </a:solidFill>
                <a:cs typeface="Arial" pitchFamily="34" charset="0"/>
              </a:rPr>
              <a:t>tuberculuos</a:t>
            </a:r>
            <a:r>
              <a:rPr lang="en-US" u="sng" dirty="0">
                <a:solidFill>
                  <a:srgbClr val="C00000"/>
                </a:solidFill>
                <a:cs typeface="Arial" pitchFamily="34" charset="0"/>
              </a:rPr>
              <a:t> infection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.</a:t>
            </a:r>
            <a:r>
              <a:rPr lang="ar-IQ" b="1" u="sng" dirty="0">
                <a:solidFill>
                  <a:srgbClr val="0000FF"/>
                </a:solidFill>
                <a:cs typeface="Arial" pitchFamily="34" charset="0"/>
              </a:rPr>
              <a:t> </a:t>
            </a: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endParaRPr lang="ar-IQ" b="1" u="sng" dirty="0">
              <a:solidFill>
                <a:srgbClr val="0000FF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b="1" u="sng" dirty="0">
                <a:solidFill>
                  <a:srgbClr val="0000FF"/>
                </a:solidFill>
                <a:cs typeface="Arial" pitchFamily="34" charset="0"/>
              </a:rPr>
              <a:t>Grossly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the lesion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is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caseous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(</a:t>
            </a:r>
            <a:r>
              <a:rPr lang="en-US" u="sng" dirty="0">
                <a:solidFill>
                  <a:srgbClr val="C00000"/>
                </a:solidFill>
                <a:cs typeface="Arial" pitchFamily="34" charset="0"/>
              </a:rPr>
              <a:t>cheese </a:t>
            </a:r>
            <a:r>
              <a:rPr lang="en-US" dirty="0">
                <a:solidFill>
                  <a:srgbClr val="C00000"/>
                </a:solidFill>
                <a:cs typeface="Arial" pitchFamily="34" charset="0"/>
              </a:rPr>
              <a:t>like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) which is friable yellow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to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white in appearance</a:t>
            </a:r>
            <a:endParaRPr lang="en-US" sz="11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6003925" algn="l"/>
              </a:tabLst>
            </a:pPr>
            <a:r>
              <a:rPr lang="en-US" b="1" u="sng" dirty="0">
                <a:solidFill>
                  <a:srgbClr val="0000FF"/>
                </a:solidFill>
                <a:cs typeface="Arial" pitchFamily="34" charset="0"/>
              </a:rPr>
              <a:t>Microscopically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 an amorphous granular material 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eosinophilic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)</a:t>
            </a:r>
            <a:endParaRPr lang="en-US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60419" name="Picture 5" descr="LUNG1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4" y="3101911"/>
            <a:ext cx="4567114" cy="3756089"/>
          </a:xfrm>
          <a:noFill/>
        </p:spPr>
      </p:pic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4643438" y="3357562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Caseous</a:t>
            </a:r>
            <a:r>
              <a:rPr lang="en-US" sz="2400" b="1" dirty="0">
                <a:solidFill>
                  <a:schemeClr val="bg1"/>
                </a:solidFill>
              </a:rPr>
              <a:t> necrosis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(L.N.)</a:t>
            </a:r>
          </a:p>
        </p:txBody>
      </p:sp>
      <p:pic>
        <p:nvPicPr>
          <p:cNvPr id="5" name="Picture 5" descr="LUNG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143403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 bwMode="auto">
          <a:xfrm>
            <a:off x="1905000" y="3280617"/>
            <a:ext cx="28432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1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</a:rPr>
              <a:t>Caseation</a:t>
            </a:r>
            <a:endParaRPr lang="ar-SA" sz="2600" b="1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7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500063" y="743838"/>
            <a:ext cx="8358187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50000"/>
              </a:lnSpc>
              <a:tabLst>
                <a:tab pos="5746750" algn="l"/>
              </a:tabLst>
            </a:pP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4. </a:t>
            </a:r>
            <a:r>
              <a:rPr lang="en-US" sz="2400" u="sng" dirty="0">
                <a:solidFill>
                  <a:srgbClr val="FF0000"/>
                </a:solidFill>
                <a:cs typeface="Times New Roman" pitchFamily="18" charset="0"/>
              </a:rPr>
              <a:t>Fat necrosis</a:t>
            </a:r>
            <a:endParaRPr lang="en-US" sz="1200" dirty="0">
              <a:cs typeface="Times New Roman" pitchFamily="18" charset="0"/>
            </a:endParaRP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sz="2400" dirty="0">
                <a:cs typeface="Times New Roman" pitchFamily="18" charset="0"/>
              </a:rPr>
              <a:t>Two types:</a:t>
            </a:r>
            <a:endParaRPr lang="en-US" sz="14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endParaRPr lang="en-US" sz="2400" dirty="0">
              <a:solidFill>
                <a:srgbClr val="FF0000"/>
              </a:solidFill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1.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cs typeface="Arial" pitchFamily="34" charset="0"/>
              </a:rPr>
              <a:t>Traumatic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fat necrosis</a:t>
            </a:r>
            <a:endParaRPr lang="en-US" sz="11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dirty="0">
                <a:cs typeface="Arial" pitchFamily="34" charset="0"/>
              </a:rPr>
              <a:t>   </a:t>
            </a: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e.g. trauma to female  breast</a:t>
            </a:r>
            <a:endParaRPr lang="en-US" sz="11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endParaRPr lang="en-US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2.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cs typeface="Arial" pitchFamily="34" charset="0"/>
              </a:rPr>
              <a:t>Enzymatic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fat necrosis due to the release of the enzyme lipase</a:t>
            </a: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endParaRPr lang="en-US" sz="11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dirty="0">
                <a:cs typeface="Arial" pitchFamily="34" charset="0"/>
              </a:rPr>
              <a:t>    e.g. ●pancreatic surgery</a:t>
            </a: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dirty="0">
                <a:cs typeface="Arial" pitchFamily="34" charset="0"/>
              </a:rPr>
              <a:t>           ● acute pancreatitis:</a:t>
            </a: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 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22" y="228600"/>
            <a:ext cx="5118100" cy="38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4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395537" y="1047778"/>
            <a:ext cx="817696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  <a:tabLst>
                <a:tab pos="5746750" algn="l"/>
              </a:tabLst>
            </a:pP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5. </a:t>
            </a:r>
            <a:r>
              <a:rPr lang="en-US" sz="2000" u="sng" dirty="0" err="1">
                <a:solidFill>
                  <a:srgbClr val="FF0000"/>
                </a:solidFill>
                <a:cs typeface="Times New Roman" pitchFamily="18" charset="0"/>
              </a:rPr>
              <a:t>Fibrinoid</a:t>
            </a:r>
            <a:r>
              <a:rPr lang="en-US" sz="2000" u="sng" dirty="0">
                <a:solidFill>
                  <a:srgbClr val="FF0000"/>
                </a:solidFill>
                <a:cs typeface="Times New Roman" pitchFamily="18" charset="0"/>
              </a:rPr>
              <a:t> necrosis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1100" dirty="0">
              <a:cs typeface="Times New Roman" pitchFamily="18" charset="0"/>
            </a:endParaRP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Seen in </a:t>
            </a:r>
            <a:r>
              <a:rPr lang="en-US" u="sng" dirty="0">
                <a:solidFill>
                  <a:srgbClr val="0000FF"/>
                </a:solidFill>
                <a:cs typeface="Times New Roman" pitchFamily="18" charset="0"/>
              </a:rPr>
              <a:t>small blood vessels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and </a:t>
            </a:r>
            <a:r>
              <a:rPr lang="en-US" u="sng" dirty="0">
                <a:solidFill>
                  <a:srgbClr val="0000FF"/>
                </a:solidFill>
                <a:cs typeface="Times New Roman" pitchFamily="18" charset="0"/>
              </a:rPr>
              <a:t>glomeruli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 in 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Auto immune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diseases and </a:t>
            </a:r>
            <a:r>
              <a:rPr lang="en-US" u="sng" dirty="0">
                <a:solidFill>
                  <a:srgbClr val="FF0000"/>
                </a:solidFill>
                <a:cs typeface="Times New Roman" pitchFamily="18" charset="0"/>
              </a:rPr>
              <a:t>malignant hyper tension</a:t>
            </a:r>
            <a:r>
              <a:rPr lang="en-US" u="sng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sz="1100" dirty="0">
              <a:cs typeface="Arial" pitchFamily="34" charset="0"/>
            </a:endParaRPr>
          </a:p>
          <a:p>
            <a:pPr algn="l" eaLnBrk="0" hangingPunct="0">
              <a:lnSpc>
                <a:spcPct val="150000"/>
              </a:lnSpc>
              <a:tabLst>
                <a:tab pos="5746750" algn="l"/>
              </a:tabLst>
            </a:pPr>
            <a:r>
              <a:rPr lang="en-US" b="1" u="sng" dirty="0" err="1">
                <a:solidFill>
                  <a:srgbClr val="0000FF"/>
                </a:solidFill>
                <a:cs typeface="Arial" pitchFamily="34" charset="0"/>
              </a:rPr>
              <a:t>Microscopiclly</a:t>
            </a:r>
            <a:r>
              <a:rPr lang="en-US" b="1" u="sng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deposition of fibrin which is </a:t>
            </a:r>
            <a:r>
              <a:rPr lang="en-US" u="sng" dirty="0">
                <a:solidFill>
                  <a:srgbClr val="0000FF"/>
                </a:solidFill>
                <a:cs typeface="Arial" pitchFamily="34" charset="0"/>
              </a:rPr>
              <a:t>brightly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cs typeface="Arial" pitchFamily="34" charset="0"/>
              </a:rPr>
              <a:t>eosinophilic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, </a:t>
            </a:r>
            <a:r>
              <a:rPr lang="en-US" u="sng" dirty="0">
                <a:solidFill>
                  <a:srgbClr val="0000FF"/>
                </a:solidFill>
                <a:cs typeface="Arial" pitchFamily="34" charset="0"/>
              </a:rPr>
              <a:t>hyaline like deposition.</a:t>
            </a:r>
            <a:r>
              <a:rPr lang="en-US" dirty="0">
                <a:solidFill>
                  <a:srgbClr val="0000FF"/>
                </a:solidFill>
                <a:cs typeface="Arial" pitchFamily="34" charset="0"/>
              </a:rPr>
              <a:t> 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63491" name="Picture 3" descr="C:\Documents and Settings\A\My Documents\My Pictures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876"/>
            <a:ext cx="5072063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92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Lecture 2</a:t>
            </a:r>
          </a:p>
          <a:p>
            <a:endParaRPr lang="en-US" dirty="0"/>
          </a:p>
          <a:p>
            <a:r>
              <a:rPr lang="en-US" sz="3600" dirty="0"/>
              <a:t>Objectives</a:t>
            </a:r>
          </a:p>
          <a:p>
            <a:endParaRPr lang="en-US" dirty="0"/>
          </a:p>
          <a:p>
            <a:r>
              <a:rPr lang="en-US" dirty="0"/>
              <a:t>Pathogenesis of ischemic cell injury</a:t>
            </a:r>
          </a:p>
          <a:p>
            <a:endParaRPr lang="en-US" dirty="0"/>
          </a:p>
          <a:p>
            <a:r>
              <a:rPr lang="en-US" dirty="0"/>
              <a:t>Irreversible cell injury (necrosis &amp;types 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9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600200" y="-304800"/>
            <a:ext cx="10287000" cy="1265238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6- Gangrenous necrosis   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Gangrene is death of tissue , caused by prolonged interruption of the blood supply</a:t>
            </a:r>
          </a:p>
          <a:p>
            <a:r>
              <a:rPr lang="en-US" sz="3900" dirty="0">
                <a:solidFill>
                  <a:srgbClr val="FF0000"/>
                </a:solidFill>
              </a:rPr>
              <a:t>Types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Dry</a:t>
            </a:r>
            <a:r>
              <a:rPr lang="en-US" sz="2400" dirty="0"/>
              <a:t> ,results from decrease blood supply as in diabetes &amp; arteriosclerosis ,often occurs in the extremities . The diseased part may at first discolored and cold ,later it becomes black and dry . Histologically shows features of </a:t>
            </a:r>
            <a:r>
              <a:rPr lang="en-US" sz="2400" dirty="0" err="1">
                <a:solidFill>
                  <a:srgbClr val="FF0000"/>
                </a:solidFill>
              </a:rPr>
              <a:t>coagulative</a:t>
            </a:r>
            <a:r>
              <a:rPr lang="en-US" sz="2400" dirty="0">
                <a:solidFill>
                  <a:srgbClr val="FF0000"/>
                </a:solidFill>
              </a:rPr>
              <a:t> necrosis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Wet (moist )</a:t>
            </a:r>
            <a:r>
              <a:rPr lang="en-US" sz="2400" dirty="0"/>
              <a:t> , occurs when bacterial infection is superimposed  in addition to interruption of blood supply , can develops following severe burn &amp; in diabetic patients . The skin swells , foul smell  blisters form and may rupture and pus may appear. Histologically ,the </a:t>
            </a:r>
            <a:r>
              <a:rPr lang="en-US" sz="2400" dirty="0" err="1"/>
              <a:t>coagulative</a:t>
            </a:r>
            <a:r>
              <a:rPr lang="en-US" sz="2400" dirty="0"/>
              <a:t> necrosis is modified by the </a:t>
            </a:r>
            <a:r>
              <a:rPr lang="en-US" sz="2400" dirty="0" err="1"/>
              <a:t>liquefactive</a:t>
            </a:r>
            <a:r>
              <a:rPr lang="en-US" sz="2400" dirty="0"/>
              <a:t> action of bacteria and the attracted leukocytes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Gas gangrene</a:t>
            </a:r>
            <a:r>
              <a:rPr lang="en-US" sz="2400" dirty="0"/>
              <a:t> ,it is caused by bacteria called clostridia ,these  bacteria create an infection that causes gas bubbles and toxins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6581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.a\Desktop\photo_2021-10-10_21-55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54" y="3904492"/>
            <a:ext cx="456574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.a\Desktop\photo_2021-10-10_21-55-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7972"/>
            <a:ext cx="4578254" cy="30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.a\Desktop\photo_2021-10-10_21-55-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96754" y="6585466"/>
            <a:ext cx="170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Wet gangrene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6846041" y="3276600"/>
            <a:ext cx="1993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Gas gangrene</a:t>
            </a:r>
          </a:p>
        </p:txBody>
      </p:sp>
    </p:spTree>
    <p:extLst>
      <p:ext uri="{BB962C8B-B14F-4D97-AF65-F5344CB8AC3E}">
        <p14:creationId xmlns:p14="http://schemas.microsoft.com/office/powerpoint/2010/main" val="407291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2643173" y="2667466"/>
            <a:ext cx="478634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prstClr val="black"/>
                </a:solidFill>
                <a:latin typeface="Arial" pitchFamily="34" charset="0"/>
              </a:rPr>
              <a:t>THANK YOU</a:t>
            </a:r>
            <a:endParaRPr lang="ar-SA" sz="4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4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Pathogenesis of ischemic cell injury</a:t>
            </a:r>
          </a:p>
          <a:p>
            <a:r>
              <a:rPr lang="en-US" dirty="0"/>
              <a:t>The </a:t>
            </a:r>
            <a:r>
              <a:rPr lang="en-US" sz="2800" dirty="0"/>
              <a:t>principal targets and biochemical mechanism of cell injury are :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Mitochondria</a:t>
            </a:r>
            <a:r>
              <a:rPr lang="en-US" sz="2400" dirty="0"/>
              <a:t> and their ability to generate  </a:t>
            </a:r>
            <a:r>
              <a:rPr lang="en-US" sz="2400" dirty="0">
                <a:solidFill>
                  <a:srgbClr val="FF0000"/>
                </a:solidFill>
              </a:rPr>
              <a:t>ATP &amp;ROS </a:t>
            </a:r>
            <a:r>
              <a:rPr lang="en-US" sz="2400" dirty="0"/>
              <a:t>(reactive oxygen species )</a:t>
            </a:r>
          </a:p>
          <a:p>
            <a:endParaRPr lang="en-US" sz="2400" dirty="0"/>
          </a:p>
          <a:p>
            <a:r>
              <a:rPr lang="en-US" sz="2400" dirty="0"/>
              <a:t>Disturbances of calcium homeostasis</a:t>
            </a:r>
          </a:p>
          <a:p>
            <a:endParaRPr lang="en-US" sz="2400" dirty="0"/>
          </a:p>
          <a:p>
            <a:r>
              <a:rPr lang="en-US" sz="2400" dirty="0"/>
              <a:t>Damage to cellular plasma membrane</a:t>
            </a:r>
            <a:r>
              <a:rPr lang="ar-IQ" sz="2400" dirty="0"/>
              <a:t> </a:t>
            </a:r>
            <a:r>
              <a:rPr lang="en-US" sz="2400" dirty="0"/>
              <a:t> &amp;lysosomes</a:t>
            </a:r>
          </a:p>
          <a:p>
            <a:r>
              <a:rPr lang="en-US" sz="2400" dirty="0"/>
              <a:t>Damage to DNA and </a:t>
            </a:r>
            <a:r>
              <a:rPr lang="en-US" sz="2400" dirty="0" err="1"/>
              <a:t>misfolding</a:t>
            </a:r>
            <a:r>
              <a:rPr lang="en-US" sz="2400" dirty="0"/>
              <a:t> of protein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64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9" y="123967"/>
            <a:ext cx="8707639" cy="65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4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71538" y="571480"/>
            <a:ext cx="700092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Pathogenesis (mechanism of ischemic cell injury)</a:t>
            </a:r>
            <a:endParaRPr lang="ar-SA" sz="2400" dirty="0">
              <a:cs typeface="Arial" pitchFamily="34" charset="0"/>
            </a:endParaRPr>
          </a:p>
          <a:p>
            <a:pPr algn="ctr">
              <a:defRPr/>
            </a:pPr>
            <a:endParaRPr lang="ar-S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4649"/>
            <a:ext cx="7696200" cy="478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2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\My Documents\My Pictures\Copy of Copy of 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714625"/>
            <a:ext cx="2387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A\My Documents\My Pictures\scan0001.jpg"/>
          <p:cNvPicPr>
            <a:picLocks noChangeAspect="1" noChangeArrowheads="1"/>
          </p:cNvPicPr>
          <p:nvPr/>
        </p:nvPicPr>
        <p:blipFill>
          <a:blip r:embed="rId3" cstate="print"/>
          <a:srcRect t="5498"/>
          <a:stretch>
            <a:fillRect/>
          </a:stretch>
        </p:blipFill>
        <p:spPr bwMode="auto">
          <a:xfrm>
            <a:off x="5643563" y="1714500"/>
            <a:ext cx="29305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سهم إلى اليمين 9"/>
          <p:cNvSpPr/>
          <p:nvPr/>
        </p:nvSpPr>
        <p:spPr>
          <a:xfrm>
            <a:off x="3286125" y="3071813"/>
            <a:ext cx="2286000" cy="484187"/>
          </a:xfrm>
          <a:prstGeom prst="rightArrow">
            <a:avLst>
              <a:gd name="adj1" fmla="val 20519"/>
              <a:gd name="adj2" fmla="val 5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cxnSp>
        <p:nvCxnSpPr>
          <p:cNvPr id="12" name="رابط كسهم مستقيم 11"/>
          <p:cNvCxnSpPr/>
          <p:nvPr/>
        </p:nvCxnSpPr>
        <p:spPr>
          <a:xfrm>
            <a:off x="5286375" y="2214563"/>
            <a:ext cx="78581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16200000" flipH="1">
            <a:off x="928688" y="2357438"/>
            <a:ext cx="357187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مربع نص 14"/>
          <p:cNvSpPr txBox="1">
            <a:spLocks noChangeArrowheads="1"/>
          </p:cNvSpPr>
          <p:nvPr/>
        </p:nvSpPr>
        <p:spPr bwMode="auto">
          <a:xfrm>
            <a:off x="4286250" y="17145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blebs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3560" name="مربع نص 15"/>
          <p:cNvSpPr txBox="1">
            <a:spLocks noChangeArrowheads="1"/>
          </p:cNvSpPr>
          <p:nvPr/>
        </p:nvSpPr>
        <p:spPr bwMode="auto">
          <a:xfrm>
            <a:off x="428625" y="185737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microvilli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3561" name="مربع نص 16"/>
          <p:cNvSpPr txBox="1">
            <a:spLocks noChangeArrowheads="1"/>
          </p:cNvSpPr>
          <p:nvPr/>
        </p:nvSpPr>
        <p:spPr bwMode="auto">
          <a:xfrm>
            <a:off x="3143250" y="2786063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3333FF"/>
                </a:solidFill>
              </a:rPr>
              <a:t>Influx of water</a:t>
            </a:r>
            <a:endParaRPr lang="ar-SA">
              <a:solidFill>
                <a:srgbClr val="3333FF"/>
              </a:solidFill>
            </a:endParaRPr>
          </a:p>
        </p:txBody>
      </p:sp>
      <p:sp>
        <p:nvSpPr>
          <p:cNvPr id="23562" name="مربع نص 17"/>
          <p:cNvSpPr txBox="1">
            <a:spLocks noChangeArrowheads="1"/>
          </p:cNvSpPr>
          <p:nvPr/>
        </p:nvSpPr>
        <p:spPr bwMode="auto">
          <a:xfrm>
            <a:off x="3500438" y="3357563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3333FF"/>
                </a:solidFill>
              </a:rPr>
              <a:t>And Na</a:t>
            </a:r>
            <a:endParaRPr lang="ar-SA">
              <a:solidFill>
                <a:srgbClr val="3333FF"/>
              </a:solidFill>
            </a:endParaRPr>
          </a:p>
        </p:txBody>
      </p:sp>
      <p:sp>
        <p:nvSpPr>
          <p:cNvPr id="23563" name="مربع نص 18"/>
          <p:cNvSpPr txBox="1">
            <a:spLocks noChangeArrowheads="1"/>
          </p:cNvSpPr>
          <p:nvPr/>
        </p:nvSpPr>
        <p:spPr bwMode="auto">
          <a:xfrm>
            <a:off x="6072188" y="2857500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Swollen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23564" name="مربع نص 20"/>
          <p:cNvSpPr txBox="1">
            <a:spLocks noChangeArrowheads="1"/>
          </p:cNvSpPr>
          <p:nvPr/>
        </p:nvSpPr>
        <p:spPr bwMode="auto">
          <a:xfrm>
            <a:off x="857250" y="40005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(normal cell)</a:t>
            </a:r>
            <a:endParaRPr lang="ar-SA" b="1"/>
          </a:p>
        </p:txBody>
      </p:sp>
    </p:spTree>
    <p:extLst>
      <p:ext uri="{BB962C8B-B14F-4D97-AF65-F5344CB8AC3E}">
        <p14:creationId xmlns:p14="http://schemas.microsoft.com/office/powerpoint/2010/main" val="141475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محتوى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324475"/>
          </a:xfrm>
        </p:spPr>
        <p:txBody>
          <a:bodyPr/>
          <a:lstStyle/>
          <a:p>
            <a:pPr lvl="1" algn="l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b="1" dirty="0">
                <a:latin typeface="Mistral" pitchFamily="66" charset="0"/>
                <a:cs typeface="Majalla UI"/>
              </a:rPr>
              <a:t>↓</a:t>
            </a:r>
            <a:r>
              <a:rPr lang="en-US" sz="1800" dirty="0">
                <a:latin typeface="Mistral" pitchFamily="66" charset="0"/>
                <a:cs typeface="Majalla UI"/>
              </a:rPr>
              <a:t> </a:t>
            </a:r>
            <a:r>
              <a:rPr lang="en-US" sz="1800" b="1" dirty="0">
                <a:latin typeface="Lucida Bright" pitchFamily="18" charset="0"/>
                <a:cs typeface="Majalla UI"/>
              </a:rPr>
              <a:t>ATP</a:t>
            </a:r>
            <a:r>
              <a:rPr lang="en-US" sz="1800" dirty="0">
                <a:latin typeface="Lucida Bright" pitchFamily="18" charset="0"/>
                <a:cs typeface="Majalla UI"/>
              </a:rPr>
              <a:t>                    </a:t>
            </a:r>
            <a:r>
              <a:rPr lang="en-US" sz="1800" b="1" dirty="0">
                <a:latin typeface="Lucida Bright" pitchFamily="18" charset="0"/>
                <a:cs typeface="Majalla UI"/>
              </a:rPr>
              <a:t>stimulate anaerobic </a:t>
            </a:r>
            <a:r>
              <a:rPr lang="en-US" sz="1800" b="1" dirty="0" err="1">
                <a:latin typeface="Lucida Bright" pitchFamily="18" charset="0"/>
                <a:cs typeface="Majalla UI"/>
              </a:rPr>
              <a:t>glycolysis</a:t>
            </a:r>
            <a:endParaRPr lang="en-US" sz="1800" b="1" dirty="0">
              <a:latin typeface="Lucida Bright" pitchFamily="18" charset="0"/>
              <a:cs typeface="Majalla UI"/>
            </a:endParaRPr>
          </a:p>
          <a:p>
            <a:pPr lvl="1" algn="l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b="1" dirty="0">
                <a:latin typeface="Lucida Bright" pitchFamily="18" charset="0"/>
                <a:cs typeface="Majalla UI"/>
              </a:rPr>
              <a:t>Normally</a:t>
            </a:r>
          </a:p>
          <a:p>
            <a:pPr lvl="1" algn="l">
              <a:lnSpc>
                <a:spcPct val="150000"/>
              </a:lnSpc>
              <a:buFont typeface="Wingdings 2" pitchFamily="18" charset="2"/>
              <a:buNone/>
            </a:pPr>
            <a:r>
              <a:rPr lang="en-US" sz="1800" dirty="0">
                <a:latin typeface="Lucida Bright" pitchFamily="18" charset="0"/>
                <a:cs typeface="Majalla UI"/>
              </a:rPr>
              <a:t>Amp                     </a:t>
            </a:r>
            <a:r>
              <a:rPr lang="en-US" sz="1800" b="1" dirty="0">
                <a:latin typeface="Lucida Bright" pitchFamily="18" charset="0"/>
                <a:cs typeface="Majalla UI"/>
              </a:rPr>
              <a:t>ADP</a:t>
            </a:r>
            <a:r>
              <a:rPr lang="en-US" sz="1800" dirty="0">
                <a:latin typeface="Lucida Bright" pitchFamily="18" charset="0"/>
                <a:cs typeface="Majalla UI"/>
              </a:rPr>
              <a:t>                     </a:t>
            </a:r>
            <a:r>
              <a:rPr lang="en-US" sz="1800" b="1" dirty="0">
                <a:latin typeface="Lucida Bright" pitchFamily="18" charset="0"/>
                <a:cs typeface="Majalla UI"/>
              </a:rPr>
              <a:t>ATP</a:t>
            </a:r>
          </a:p>
          <a:p>
            <a:pPr lvl="1" algn="l">
              <a:lnSpc>
                <a:spcPct val="150000"/>
              </a:lnSpc>
              <a:buFont typeface="Wingdings 2" pitchFamily="18" charset="2"/>
              <a:buNone/>
            </a:pPr>
            <a:r>
              <a:rPr lang="ar-IQ" sz="1800" dirty="0">
                <a:latin typeface="Lucida Bright" pitchFamily="18" charset="0"/>
              </a:rPr>
              <a:t>   </a:t>
            </a:r>
            <a:r>
              <a:rPr lang="en-US" sz="1800" dirty="0">
                <a:latin typeface="Lucida Bright" pitchFamily="18" charset="0"/>
                <a:cs typeface="Majalla UI"/>
              </a:rPr>
              <a:t> </a:t>
            </a:r>
            <a:r>
              <a:rPr lang="en-US" sz="1800" b="1" dirty="0">
                <a:latin typeface="Lucida Bright" pitchFamily="18" charset="0"/>
                <a:cs typeface="Majalla UI"/>
              </a:rPr>
              <a:t>When ATP</a:t>
            </a:r>
            <a:r>
              <a:rPr lang="en-US" sz="1800" b="1" dirty="0">
                <a:latin typeface="Mistral" pitchFamily="66" charset="0"/>
                <a:cs typeface="Majalla UI"/>
              </a:rPr>
              <a:t> ↓</a:t>
            </a:r>
            <a:r>
              <a:rPr lang="en-US" sz="1800" dirty="0">
                <a:latin typeface="Mistral" pitchFamily="66" charset="0"/>
                <a:cs typeface="Majalla UI"/>
              </a:rPr>
              <a:t>                      </a:t>
            </a:r>
            <a:r>
              <a:rPr lang="en-US" sz="1800" b="1" dirty="0">
                <a:latin typeface="Mistral" pitchFamily="66" charset="0"/>
                <a:cs typeface="Majalla UI"/>
              </a:rPr>
              <a:t>↑</a:t>
            </a:r>
            <a:r>
              <a:rPr lang="en-US" sz="1800" b="1" dirty="0">
                <a:latin typeface="Lucida Bright" pitchFamily="18" charset="0"/>
                <a:cs typeface="Majalla UI"/>
              </a:rPr>
              <a:t> Amp    stimulate </a:t>
            </a:r>
            <a:r>
              <a:rPr lang="en-US" sz="1800" b="1" dirty="0" err="1">
                <a:latin typeface="Lucida Bright" pitchFamily="18" charset="0"/>
                <a:cs typeface="Majalla UI"/>
              </a:rPr>
              <a:t>phospho</a:t>
            </a:r>
            <a:r>
              <a:rPr lang="en-US" sz="1800" b="1" dirty="0">
                <a:latin typeface="Lucida Bright" pitchFamily="18" charset="0"/>
                <a:cs typeface="Majalla UI"/>
              </a:rPr>
              <a:t> </a:t>
            </a:r>
            <a:r>
              <a:rPr lang="en-US" sz="1800" b="1" dirty="0" err="1">
                <a:latin typeface="Lucida Bright" pitchFamily="18" charset="0"/>
                <a:cs typeface="Majalla UI"/>
              </a:rPr>
              <a:t>fructokinas</a:t>
            </a:r>
            <a:r>
              <a:rPr lang="ar-IQ" b="1" dirty="0">
                <a:latin typeface="Mistral" pitchFamily="66" charset="0"/>
              </a:rPr>
              <a:t> </a:t>
            </a:r>
          </a:p>
          <a:p>
            <a:pPr lvl="1" algn="l">
              <a:lnSpc>
                <a:spcPct val="150000"/>
              </a:lnSpc>
              <a:buFont typeface="Wingdings 2" pitchFamily="18" charset="2"/>
              <a:buNone/>
            </a:pPr>
            <a:endParaRPr lang="ar-IQ" dirty="0">
              <a:latin typeface="Mistral" pitchFamily="66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1200" b="1" dirty="0">
                <a:latin typeface="Lucida Bright" pitchFamily="18" charset="0"/>
                <a:cs typeface="Majalla UI"/>
              </a:rPr>
              <a:t> </a:t>
            </a:r>
            <a:r>
              <a:rPr lang="ar-SA" sz="1800" b="1" dirty="0">
                <a:latin typeface="Mistral" pitchFamily="66" charset="0"/>
              </a:rPr>
              <a:t>↓</a:t>
            </a:r>
            <a:r>
              <a:rPr lang="en-US" sz="1800" b="1" dirty="0">
                <a:latin typeface="Lucida Bright" pitchFamily="18" charset="0"/>
                <a:cs typeface="Majalla UI"/>
              </a:rPr>
              <a:t>glycogen</a:t>
            </a:r>
            <a:r>
              <a:rPr lang="en-US" dirty="0">
                <a:latin typeface="Lucida Console" pitchFamily="49" charset="0"/>
                <a:cs typeface="Majalla UI"/>
              </a:rPr>
              <a:t>        </a:t>
            </a:r>
            <a:r>
              <a:rPr lang="en-US" sz="1800" b="1" dirty="0">
                <a:latin typeface="Lucida Bright" pitchFamily="18" charset="0"/>
                <a:cs typeface="Majalla UI"/>
              </a:rPr>
              <a:t>Anaerobic </a:t>
            </a:r>
            <a:r>
              <a:rPr lang="en-US" sz="1800" b="1" dirty="0" err="1">
                <a:latin typeface="Lucida Bright" pitchFamily="18" charset="0"/>
                <a:cs typeface="Majalla UI"/>
              </a:rPr>
              <a:t>glygcolysis</a:t>
            </a:r>
            <a:endParaRPr lang="ar-SA" b="1" dirty="0">
              <a:latin typeface="Lucida Bright" pitchFamily="18" charset="0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1790885" y="1141412"/>
            <a:ext cx="1143000" cy="1588"/>
          </a:xfrm>
          <a:prstGeom prst="straightConnector1">
            <a:avLst/>
          </a:prstGeom>
          <a:ln w="25400">
            <a:tailEnd type="arrow"/>
          </a:ln>
          <a:effectLst>
            <a:outerShdw blurRad="50800" dist="50800" dir="5400000" sx="3000" sy="3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1785938" y="2102592"/>
            <a:ext cx="1143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3657600" y="2070101"/>
            <a:ext cx="1143000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2667000" y="2819400"/>
            <a:ext cx="11430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سهم إلى اليسار والأعلى 15"/>
          <p:cNvSpPr/>
          <p:nvPr/>
        </p:nvSpPr>
        <p:spPr>
          <a:xfrm>
            <a:off x="6934200" y="3174856"/>
            <a:ext cx="928688" cy="1071562"/>
          </a:xfrm>
          <a:prstGeom prst="leftUpArrow">
            <a:avLst>
              <a:gd name="adj1" fmla="val 0"/>
              <a:gd name="adj2" fmla="val 6778"/>
              <a:gd name="adj3" fmla="val 1285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rot="10800000">
            <a:off x="2362386" y="4267200"/>
            <a:ext cx="1214437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1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064336" cy="67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32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sz="2600" b="1" dirty="0" err="1"/>
        </a:defPPr>
      </a:lstStyle>
    </a:txDef>
  </a:objectDefaults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736</Words>
  <Application>Microsoft Office PowerPoint</Application>
  <PresentationFormat>عرض على الشاشة (4:3)</PresentationFormat>
  <Paragraphs>126</Paragraphs>
  <Slides>22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24" baseType="lpstr">
      <vt:lpstr>نسق Office</vt:lpstr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6- Gangrenous necrosis    </vt:lpstr>
      <vt:lpstr>عرض تقديمي في PowerPoint</vt:lpstr>
      <vt:lpstr>عرض تقديمي في PowerPoint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2o1O</dc:creator>
  <cp:lastModifiedBy>dr.hindalaa@gmail.com</cp:lastModifiedBy>
  <cp:revision>111</cp:revision>
  <dcterms:created xsi:type="dcterms:W3CDTF">2020-10-13T19:49:26Z</dcterms:created>
  <dcterms:modified xsi:type="dcterms:W3CDTF">2023-09-05T12:11:56Z</dcterms:modified>
</cp:coreProperties>
</file>